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Nunito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Nunito-bold.fntdata"/><Relationship Id="rId10" Type="http://schemas.openxmlformats.org/officeDocument/2006/relationships/font" Target="fonts/Nunito-regular.fntdata"/><Relationship Id="rId13" Type="http://schemas.openxmlformats.org/officeDocument/2006/relationships/font" Target="fonts/Nunito-boldItalic.fntdata"/><Relationship Id="rId12" Type="http://schemas.openxmlformats.org/officeDocument/2006/relationships/font" Target="fonts/Nuni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4c9c9651b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4c9c9651b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4c9c9651b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34c9c9651b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4c9c9651b8_1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34c9c9651b8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helpdesk.woodlandschools.org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Woodland Translating Services</a:t>
            </a:r>
            <a:endParaRPr/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Blanca “Vanessa” Alejo</a:t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222"/>
              <a:t>What does a translator do?</a:t>
            </a:r>
            <a:endParaRPr sz="4222"/>
          </a:p>
        </p:txBody>
      </p:sp>
      <p:sp>
        <p:nvSpPr>
          <p:cNvPr id="135" name="Google Shape;135;p14"/>
          <p:cNvSpPr txBox="1"/>
          <p:nvPr>
            <p:ph idx="1" type="body"/>
          </p:nvPr>
        </p:nvSpPr>
        <p:spPr>
          <a:xfrm>
            <a:off x="819150" y="1703950"/>
            <a:ext cx="7505700" cy="27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400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6000">
                <a:solidFill>
                  <a:srgbClr val="4A86E8"/>
                </a:solidFill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Bridging the Language Gap						</a:t>
            </a:r>
            <a:endParaRPr i="1" sz="6000">
              <a:solidFill>
                <a:srgbClr val="4A86E8"/>
              </a:solidFill>
              <a:highlight>
                <a:schemeClr val="dk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4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4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496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100000"/>
              <a:buFont typeface="Arial"/>
              <a:buChar char="●"/>
            </a:pPr>
            <a:r>
              <a:rPr lang="en" sz="34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Translating and interpreting services offered in the Woodland School District.</a:t>
            </a:r>
            <a:endParaRPr sz="34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496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100000"/>
              <a:buFont typeface="Arial"/>
              <a:buChar char="●"/>
            </a:pPr>
            <a:r>
              <a:rPr lang="en" sz="34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Available for parent-teacher conferences, IEPs,special education meetings, and other school events.</a:t>
            </a:r>
            <a:endParaRPr sz="34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496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100000"/>
              <a:buFont typeface="Arial"/>
              <a:buChar char="●"/>
            </a:pPr>
            <a:r>
              <a:rPr lang="en" sz="34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Documents translated include student records, permission slips, and other school-related materials.</a:t>
            </a:r>
            <a:endParaRPr sz="34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496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100000"/>
              <a:buFont typeface="Arial"/>
              <a:buChar char="●"/>
            </a:pPr>
            <a:r>
              <a:rPr lang="en" sz="34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Interpretation services are available both in-person and over-the-phone.</a:t>
            </a:r>
            <a:endParaRPr sz="34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496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100000"/>
              <a:buFont typeface="Arial"/>
              <a:buChar char="●"/>
            </a:pPr>
            <a:r>
              <a:rPr lang="en" sz="34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In home visits when required.</a:t>
            </a:r>
            <a:endParaRPr sz="34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496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100000"/>
              <a:buFont typeface="Arial"/>
              <a:buChar char="●"/>
            </a:pPr>
            <a:r>
              <a:rPr lang="en" sz="34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Meet with students &amp; </a:t>
            </a:r>
            <a:r>
              <a:rPr lang="en" sz="34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counselors</a:t>
            </a:r>
            <a:r>
              <a:rPr lang="en" sz="34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who have ques</a:t>
            </a:r>
            <a:r>
              <a:rPr lang="en" sz="3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tions:school related -Career Paths-Team etc.</a:t>
            </a:r>
            <a:endParaRPr sz="3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request Spanish </a:t>
            </a:r>
            <a:r>
              <a:rPr lang="en"/>
              <a:t>interpreting</a:t>
            </a:r>
            <a:r>
              <a:rPr lang="en"/>
              <a:t> or translanslating services?</a:t>
            </a:r>
            <a:endParaRPr/>
          </a:p>
        </p:txBody>
      </p:sp>
      <p:sp>
        <p:nvSpPr>
          <p:cNvPr id="141" name="Google Shape;141;p15"/>
          <p:cNvSpPr txBox="1"/>
          <p:nvPr>
            <p:ph idx="1" type="body"/>
          </p:nvPr>
        </p:nvSpPr>
        <p:spPr>
          <a:xfrm>
            <a:off x="743025" y="1875600"/>
            <a:ext cx="7581900" cy="25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04319" lvl="0" marL="5969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27202"/>
              <a:buFont typeface="Arial"/>
              <a:buAutoNum type="arabicPeriod"/>
            </a:pPr>
            <a:r>
              <a:rPr i="1" lang="en" sz="1102"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Go to:</a:t>
            </a:r>
            <a:r>
              <a:rPr i="1" lang="en" sz="1102" u="sng"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  <a:hlinkClick r:id="rId3"/>
              </a:rPr>
              <a:t> helpdesk.woodlandschools.org</a:t>
            </a:r>
            <a:endParaRPr i="1" sz="1102" u="sng">
              <a:highlight>
                <a:schemeClr val="dk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319" lvl="0" marL="5969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27202"/>
              <a:buFont typeface="Arial"/>
              <a:buAutoNum type="arabicPeriod"/>
            </a:pPr>
            <a:r>
              <a:rPr i="1" lang="en" sz="1102"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Sign in with your WSD Google Account</a:t>
            </a:r>
            <a:endParaRPr i="1" sz="1102">
              <a:highlight>
                <a:schemeClr val="dk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319" lvl="0" marL="5969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27202"/>
              <a:buFont typeface="Arial"/>
              <a:buAutoNum type="arabicPeriod"/>
            </a:pPr>
            <a:r>
              <a:rPr i="1" lang="en" sz="1102"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Hover over “Home” (upper left) and select “Create Ticket”</a:t>
            </a:r>
            <a:endParaRPr i="1" sz="1102">
              <a:highlight>
                <a:schemeClr val="dk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319" lvl="0" marL="5969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27202"/>
              <a:buFont typeface="Arial"/>
              <a:buAutoNum type="arabicPeriod"/>
            </a:pPr>
            <a:r>
              <a:rPr i="1" lang="en" sz="1102"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Select the appropriate queue on the right hand side:</a:t>
            </a:r>
            <a:endParaRPr i="1" sz="1102">
              <a:highlight>
                <a:schemeClr val="dk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319" lvl="1" marL="10541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27202"/>
              <a:buFont typeface="Arial"/>
              <a:buAutoNum type="alphaLcPeriod"/>
            </a:pPr>
            <a:r>
              <a:rPr i="1" lang="en" sz="1102"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Language Services - Interpretation</a:t>
            </a:r>
            <a:endParaRPr i="1" sz="1102">
              <a:highlight>
                <a:schemeClr val="dk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319" lvl="1" marL="10541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27202"/>
              <a:buFont typeface="Arial"/>
              <a:buAutoNum type="alphaLcPeriod"/>
            </a:pPr>
            <a:r>
              <a:rPr i="1" lang="en" sz="1102"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Language Services - Documents</a:t>
            </a:r>
            <a:endParaRPr i="1" sz="1102">
              <a:highlight>
                <a:schemeClr val="dk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319" lvl="0" marL="5969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27202"/>
              <a:buFont typeface="Arial"/>
              <a:buAutoNum type="arabicPeriod"/>
            </a:pPr>
            <a:r>
              <a:rPr i="1" lang="en" sz="1102"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Complete required fields</a:t>
            </a:r>
            <a:endParaRPr i="1" sz="1102">
              <a:highlight>
                <a:schemeClr val="dk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319" lvl="0" marL="5969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27202"/>
              <a:buFont typeface="Arial"/>
              <a:buAutoNum type="arabicPeriod"/>
            </a:pPr>
            <a:r>
              <a:rPr i="1" lang="en" sz="1102"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Click “Create” button (center bottom)</a:t>
            </a:r>
            <a:endParaRPr i="1" sz="1102">
              <a:highlight>
                <a:schemeClr val="dk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2">
              <a:solidFill>
                <a:srgbClr val="000000"/>
              </a:solidFill>
              <a:highlight>
                <a:schemeClr val="dk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2">
                <a:solidFill>
                  <a:srgbClr val="000000"/>
                </a:solidFill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Please note -- the helpdesk ticket system described above </a:t>
            </a:r>
            <a:r>
              <a:rPr b="1" lang="en" sz="1102">
                <a:solidFill>
                  <a:srgbClr val="000000"/>
                </a:solidFill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is the o</a:t>
            </a:r>
            <a:r>
              <a:rPr b="1" lang="en" sz="1120">
                <a:solidFill>
                  <a:srgbClr val="000000"/>
                </a:solidFill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nly way</a:t>
            </a:r>
            <a:r>
              <a:rPr lang="en" sz="1120">
                <a:solidFill>
                  <a:srgbClr val="000000"/>
                </a:solidFill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 to request Spanish interpreting or translating service. Also a calendar in along with the ticket is very helpful. </a:t>
            </a:r>
            <a:endParaRPr sz="1120">
              <a:solidFill>
                <a:srgbClr val="000000"/>
              </a:solidFill>
              <a:highlight>
                <a:schemeClr val="dk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20">
                <a:solidFill>
                  <a:srgbClr val="000000"/>
                </a:solidFill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*Parents or Guardians may request Spanish </a:t>
            </a:r>
            <a:r>
              <a:rPr lang="en" sz="1120">
                <a:solidFill>
                  <a:srgbClr val="000000"/>
                </a:solidFill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" sz="1120">
                <a:solidFill>
                  <a:srgbClr val="000000"/>
                </a:solidFill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 by calling </a:t>
            </a:r>
            <a:r>
              <a:rPr lang="en" sz="1120">
                <a:solidFill>
                  <a:srgbClr val="000000"/>
                </a:solidFill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their</a:t>
            </a:r>
            <a:r>
              <a:rPr lang="en" sz="1120">
                <a:solidFill>
                  <a:srgbClr val="000000"/>
                </a:solidFill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 child’s school and then be </a:t>
            </a:r>
            <a:r>
              <a:rPr lang="en" sz="1120">
                <a:solidFill>
                  <a:srgbClr val="000000"/>
                </a:solidFill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transferred</a:t>
            </a:r>
            <a:r>
              <a:rPr lang="en" sz="1120">
                <a:solidFill>
                  <a:srgbClr val="000000"/>
                </a:solidFill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 to me.</a:t>
            </a:r>
            <a:endParaRPr sz="1120">
              <a:solidFill>
                <a:srgbClr val="000000"/>
              </a:solidFill>
              <a:highlight>
                <a:schemeClr val="dk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20">
                <a:solidFill>
                  <a:srgbClr val="000000"/>
                </a:solidFill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*I do have my work cards at ALL the locations in the school district that provides them with my email address and direct work number.</a:t>
            </a:r>
            <a:endParaRPr sz="1200">
              <a:solidFill>
                <a:srgbClr val="C3C6D6"/>
              </a:solidFill>
              <a:highlight>
                <a:srgbClr val="101218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Interpreting &amp; Translating could be used for?</a:t>
            </a:r>
            <a:endParaRPr/>
          </a:p>
        </p:txBody>
      </p:sp>
      <p:sp>
        <p:nvSpPr>
          <p:cNvPr id="147" name="Google Shape;147;p16"/>
          <p:cNvSpPr txBox="1"/>
          <p:nvPr>
            <p:ph idx="1" type="body"/>
          </p:nvPr>
        </p:nvSpPr>
        <p:spPr>
          <a:xfrm>
            <a:off x="819150" y="1562225"/>
            <a:ext cx="7505700" cy="287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7">
                <a:solidFill>
                  <a:srgbClr val="000000"/>
                </a:solidFill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Spanish interpreting is for meetings/phone calls/etc. (verbal) whereas Spanish translating is for documents. I will prioritize interpreting (verbal) over translating documents. As such, translating documents will likely take a few weeks. As far as interpreting (verbal), I will need requests at least one week in advance of the meeting/phone call/etc. I understand things may come up, so please feel free to check in and see if I’m available.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6"/>
          <p:cNvSpPr txBox="1"/>
          <p:nvPr/>
        </p:nvSpPr>
        <p:spPr>
          <a:xfrm>
            <a:off x="901725" y="2200225"/>
            <a:ext cx="41553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